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6CD69-CFF1-4FF4-A3B0-3D84F1EAD7D0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5DD8-C6C4-4A0E-9085-834B83CD06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15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35DD8-C6C4-4A0E-9085-834B83CD065A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73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3140968"/>
            <a:ext cx="7772400" cy="1944216"/>
          </a:xfrm>
        </p:spPr>
        <p:txBody>
          <a:bodyPr/>
          <a:lstStyle/>
          <a:p>
            <a:pPr algn="ctr"/>
            <a:r>
              <a:rPr lang="es-CL" dirty="0" smtClean="0"/>
              <a:t>Ejemplos para desarrollar las actividades del texto escolar 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732"/>
            <a:ext cx="161202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1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1147" r="13393" b="15718"/>
          <a:stretch/>
        </p:blipFill>
        <p:spPr bwMode="auto">
          <a:xfrm>
            <a:off x="251520" y="620688"/>
            <a:ext cx="856895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049852" y="266745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solidFill>
                  <a:schemeClr val="accent2">
                    <a:lumMod val="75000"/>
                  </a:schemeClr>
                </a:solidFill>
              </a:rPr>
              <a:t>Página 33 </a:t>
            </a:r>
            <a:endParaRPr lang="es-C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5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24423" r="29722" b="40000"/>
          <a:stretch/>
        </p:blipFill>
        <p:spPr bwMode="auto">
          <a:xfrm>
            <a:off x="251520" y="886141"/>
            <a:ext cx="871880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59832" y="701475"/>
            <a:ext cx="43204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Recuerda estrategia del doble del doble </a:t>
            </a:r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4139952" y="119675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(6 x 2) </a:t>
            </a:r>
            <a:r>
              <a:rPr lang="es-CL" dirty="0" smtClean="0">
                <a:solidFill>
                  <a:srgbClr val="FF0000"/>
                </a:solidFill>
              </a:rPr>
              <a:t>x 2</a:t>
            </a:r>
          </a:p>
          <a:p>
            <a:pPr algn="just"/>
            <a:r>
              <a:rPr lang="es-CL" dirty="0">
                <a:solidFill>
                  <a:srgbClr val="FF0000"/>
                </a:solidFill>
              </a:rPr>
              <a:t> </a:t>
            </a:r>
            <a:r>
              <a:rPr lang="es-CL" dirty="0" smtClean="0">
                <a:solidFill>
                  <a:srgbClr val="FF0000"/>
                </a:solidFill>
              </a:rPr>
              <a:t>       12 x 2 </a:t>
            </a:r>
          </a:p>
          <a:p>
            <a:pPr algn="just"/>
            <a:r>
              <a:rPr lang="es-CL" dirty="0" smtClean="0">
                <a:solidFill>
                  <a:srgbClr val="FF0000"/>
                </a:solidFill>
              </a:rPr>
              <a:t>            24</a:t>
            </a:r>
          </a:p>
          <a:p>
            <a:pPr algn="just"/>
            <a:r>
              <a:rPr lang="es-CL" dirty="0" smtClean="0"/>
              <a:t> 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236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19423" r="13179" b="19590"/>
          <a:stretch/>
        </p:blipFill>
        <p:spPr bwMode="auto">
          <a:xfrm>
            <a:off x="323528" y="620688"/>
            <a:ext cx="842493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6" t="30852" r="13392" b="42540"/>
          <a:stretch/>
        </p:blipFill>
        <p:spPr bwMode="auto">
          <a:xfrm>
            <a:off x="971600" y="3284984"/>
            <a:ext cx="1804716" cy="13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6" t="30852" r="13392" b="42540"/>
          <a:stretch/>
        </p:blipFill>
        <p:spPr bwMode="auto">
          <a:xfrm>
            <a:off x="2987824" y="3237574"/>
            <a:ext cx="1804716" cy="13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6" t="30852" r="13392" b="42540"/>
          <a:stretch/>
        </p:blipFill>
        <p:spPr bwMode="auto">
          <a:xfrm>
            <a:off x="909851" y="4751581"/>
            <a:ext cx="1804716" cy="13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6" t="30852" r="13392" b="42540"/>
          <a:stretch/>
        </p:blipFill>
        <p:spPr bwMode="auto">
          <a:xfrm>
            <a:off x="2905065" y="4751580"/>
            <a:ext cx="1804716" cy="13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35010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16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94138" y="35241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16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77914" y="494701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16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11379" y="498031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16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943708" y="2708920"/>
            <a:ext cx="194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16 x 4 = 64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3051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8" t="21538" r="30932" b="9888"/>
          <a:stretch/>
        </p:blipFill>
        <p:spPr bwMode="auto">
          <a:xfrm>
            <a:off x="251520" y="188640"/>
            <a:ext cx="835292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V="1">
            <a:off x="2771800" y="2924944"/>
            <a:ext cx="3312368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627784" y="2564904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>
                <a:solidFill>
                  <a:srgbClr val="FF0000"/>
                </a:solidFill>
              </a:rPr>
              <a:t>Ejemplo </a:t>
            </a:r>
          </a:p>
          <a:p>
            <a:r>
              <a:rPr lang="es-CL" u="sng" dirty="0" smtClean="0">
                <a:solidFill>
                  <a:srgbClr val="FF0000"/>
                </a:solidFill>
              </a:rPr>
              <a:t>Estrategia de doblar y dividir </a:t>
            </a:r>
          </a:p>
          <a:p>
            <a:r>
              <a:rPr lang="es-CL" dirty="0" smtClean="0"/>
              <a:t>5 x 14 = 70</a:t>
            </a:r>
          </a:p>
          <a:p>
            <a:endParaRPr lang="es-CL" dirty="0" smtClean="0"/>
          </a:p>
          <a:p>
            <a:r>
              <a:rPr lang="es-CL" dirty="0" smtClean="0"/>
              <a:t>10 x 7 = 70  </a:t>
            </a:r>
          </a:p>
          <a:p>
            <a:endParaRPr lang="es-CL" dirty="0"/>
          </a:p>
          <a:p>
            <a:r>
              <a:rPr lang="es-CL" dirty="0" smtClean="0"/>
              <a:t>5 mitad de 10 </a:t>
            </a:r>
          </a:p>
          <a:p>
            <a:r>
              <a:rPr lang="es-CL" dirty="0" smtClean="0"/>
              <a:t>14 doble de 7 </a:t>
            </a:r>
            <a:endParaRPr lang="es-CL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771800" y="3717032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31840" y="3717032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049852" y="20083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solidFill>
                  <a:schemeClr val="accent2">
                    <a:lumMod val="75000"/>
                  </a:schemeClr>
                </a:solidFill>
              </a:rPr>
              <a:t>Página 31 </a:t>
            </a:r>
            <a:endParaRPr lang="es-C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27884" r="39236" b="31157"/>
          <a:stretch/>
        </p:blipFill>
        <p:spPr bwMode="auto">
          <a:xfrm>
            <a:off x="395536" y="116632"/>
            <a:ext cx="8280920" cy="605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76256" y="136698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25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1533612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>
                <a:solidFill>
                  <a:srgbClr val="FF0000"/>
                </a:solidFill>
              </a:rPr>
              <a:t>Ejemplo </a:t>
            </a:r>
          </a:p>
          <a:p>
            <a:endParaRPr lang="es-CL" dirty="0" smtClean="0"/>
          </a:p>
          <a:p>
            <a:r>
              <a:rPr lang="es-CL" dirty="0" smtClean="0"/>
              <a:t>10 x 5 = 50 </a:t>
            </a:r>
          </a:p>
          <a:p>
            <a:r>
              <a:rPr lang="es-CL" dirty="0" smtClean="0"/>
              <a:t>5 x 5 = 25 </a:t>
            </a:r>
          </a:p>
          <a:p>
            <a:endParaRPr lang="es-CL" dirty="0"/>
          </a:p>
          <a:p>
            <a:r>
              <a:rPr lang="es-CL" dirty="0" smtClean="0"/>
              <a:t>Si 10 x 5 es 50 </a:t>
            </a:r>
          </a:p>
          <a:p>
            <a:r>
              <a:rPr lang="es-CL" dirty="0" smtClean="0"/>
              <a:t>La mitad de 50 es 25. 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4788024" y="220486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Mitad de 60 </a:t>
            </a:r>
            <a:endParaRPr lang="es-CL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788024" y="3047184"/>
            <a:ext cx="1326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Mitad de 70 </a:t>
            </a:r>
            <a:endParaRPr lang="es-CL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788024" y="381052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Mitad de 80 </a:t>
            </a:r>
            <a:endParaRPr lang="es-CL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60032" y="460261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Mitad de 90 </a:t>
            </a:r>
            <a:endParaRPr lang="es-CL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88024" y="5394702"/>
            <a:ext cx="141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Mitad de 100 </a:t>
            </a:r>
            <a:endParaRPr lang="es-CL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860032" y="1428544"/>
            <a:ext cx="130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Mitad de 50 </a:t>
            </a:r>
            <a:endParaRPr lang="es-CL" sz="1600" dirty="0"/>
          </a:p>
        </p:txBody>
      </p:sp>
      <p:sp>
        <p:nvSpPr>
          <p:cNvPr id="14" name="13 Flecha circular"/>
          <p:cNvSpPr/>
          <p:nvPr/>
        </p:nvSpPr>
        <p:spPr>
          <a:xfrm>
            <a:off x="5502254" y="996496"/>
            <a:ext cx="1554022" cy="86409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20 Flecha circular"/>
          <p:cNvSpPr/>
          <p:nvPr/>
        </p:nvSpPr>
        <p:spPr>
          <a:xfrm>
            <a:off x="5553334" y="1851196"/>
            <a:ext cx="1554022" cy="86409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21 Flecha circular"/>
          <p:cNvSpPr/>
          <p:nvPr/>
        </p:nvSpPr>
        <p:spPr>
          <a:xfrm>
            <a:off x="5580754" y="2543418"/>
            <a:ext cx="1554022" cy="86409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22 Flecha circular"/>
          <p:cNvSpPr/>
          <p:nvPr/>
        </p:nvSpPr>
        <p:spPr>
          <a:xfrm>
            <a:off x="5582049" y="3374445"/>
            <a:ext cx="1554022" cy="86409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23 Flecha circular"/>
          <p:cNvSpPr/>
          <p:nvPr/>
        </p:nvSpPr>
        <p:spPr>
          <a:xfrm>
            <a:off x="5553334" y="4149080"/>
            <a:ext cx="1554022" cy="86409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24 Flecha circular"/>
          <p:cNvSpPr/>
          <p:nvPr/>
        </p:nvSpPr>
        <p:spPr>
          <a:xfrm>
            <a:off x="5502254" y="4944973"/>
            <a:ext cx="1554022" cy="86409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76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38759" r="22728" b="48592"/>
          <a:stretch/>
        </p:blipFill>
        <p:spPr bwMode="auto">
          <a:xfrm>
            <a:off x="375903" y="548680"/>
            <a:ext cx="8584442" cy="92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72920" y="3803253"/>
            <a:ext cx="8583613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147395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 veces el 6</a:t>
            </a:r>
          </a:p>
          <a:p>
            <a:r>
              <a:rPr lang="es-CL" dirty="0" smtClean="0"/>
              <a:t>6 + 6 + 6 +6  </a:t>
            </a:r>
            <a:endParaRPr lang="es-CL" dirty="0"/>
          </a:p>
        </p:txBody>
      </p:sp>
      <p:sp>
        <p:nvSpPr>
          <p:cNvPr id="5" name="AutoShape 6" descr="Seis 3d En Blanco Cubos Rojos Equiláteros Con Bordes Biselados 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9" name="Picture 7" descr="C:\Users\Pc\Desktop\16124843-seis-3d-en-blanco-cubos-rojos-equiláteros-con-bordes-biselados-y-redondeados-y-esquinas-de-apilado-f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4" t="5761" r="39970" b="6119"/>
          <a:stretch/>
        </p:blipFill>
        <p:spPr bwMode="auto">
          <a:xfrm>
            <a:off x="755576" y="2120289"/>
            <a:ext cx="357775" cy="15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96" y="2120100"/>
            <a:ext cx="36036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53" y="2120289"/>
            <a:ext cx="36036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 descr="C:\Users\Pc\Desktop\16124843-seis-3d-en-blanco-cubos-rojos-equiláteros-con-bordes-biselados-y-redondeados-y-esquinas-de-apilado-f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4" t="5761" r="39970" b="6119"/>
          <a:stretch/>
        </p:blipFill>
        <p:spPr bwMode="auto">
          <a:xfrm>
            <a:off x="2125993" y="2120478"/>
            <a:ext cx="357775" cy="15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25993" y="899428"/>
            <a:ext cx="64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24  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635895" y="1484784"/>
            <a:ext cx="208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5 veces el 6</a:t>
            </a:r>
          </a:p>
          <a:p>
            <a:r>
              <a:rPr lang="es-CL" dirty="0" smtClean="0"/>
              <a:t>6 + 6 + 6 + 6  + 6 </a:t>
            </a:r>
            <a:endParaRPr lang="es-CL" dirty="0"/>
          </a:p>
        </p:txBody>
      </p:sp>
      <p:pic>
        <p:nvPicPr>
          <p:cNvPr id="15" name="Picture 7" descr="C:\Users\Pc\Desktop\16124843-seis-3d-en-blanco-cubos-rojos-equiláteros-con-bordes-biselados-y-redondeados-y-esquinas-de-apilado-for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4" t="5761" r="39970" b="6119"/>
          <a:stretch/>
        </p:blipFill>
        <p:spPr bwMode="auto">
          <a:xfrm>
            <a:off x="3609030" y="2139519"/>
            <a:ext cx="357775" cy="15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Pc\Desktop\16124843-seis-3d-en-blanco-cubos-rojos-equiláteros-con-bordes-biselados-y-redondeados-y-esquinas-de-apilado-for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4" t="5761" r="39970" b="6119"/>
          <a:stretch/>
        </p:blipFill>
        <p:spPr bwMode="auto">
          <a:xfrm>
            <a:off x="4067944" y="2131115"/>
            <a:ext cx="357775" cy="15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Pc\Desktop\16124843-seis-3d-en-blanco-cubos-rojos-equiláteros-con-bordes-biselados-y-redondeados-y-esquinas-de-apilado-for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4" t="5761" r="39970" b="6119"/>
          <a:stretch/>
        </p:blipFill>
        <p:spPr bwMode="auto">
          <a:xfrm>
            <a:off x="4510007" y="2120478"/>
            <a:ext cx="357775" cy="15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Pc\Desktop\16124843-seis-3d-en-blanco-cubos-rojos-equiláteros-con-bordes-biselados-y-redondeados-y-esquinas-de-apilado-for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4" t="5761" r="39970" b="6119"/>
          <a:stretch/>
        </p:blipFill>
        <p:spPr bwMode="auto">
          <a:xfrm>
            <a:off x="4932040" y="2132856"/>
            <a:ext cx="357775" cy="15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Pc\Desktop\16124843-seis-3d-en-blanco-cubos-rojos-equiláteros-con-bordes-biselados-y-redondeados-y-esquinas-de-apilado-for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4" t="5761" r="39970" b="6119"/>
          <a:stretch/>
        </p:blipFill>
        <p:spPr bwMode="auto">
          <a:xfrm>
            <a:off x="5364088" y="2120478"/>
            <a:ext cx="357775" cy="15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1159" y="4769106"/>
            <a:ext cx="526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 smtClean="0"/>
              <a:t>Te Puedes Apoyar con material concreto, si te resulta complicado al principio.</a:t>
            </a:r>
          </a:p>
          <a:p>
            <a:pPr algn="ctr"/>
            <a:r>
              <a:rPr lang="es-CL" b="1" i="1" dirty="0" smtClean="0"/>
              <a:t>Busca objetos en tu hogar o realiza dibujos en una hoja en blanco. 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71886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23462" r="33938" b="47884"/>
          <a:stretch/>
        </p:blipFill>
        <p:spPr bwMode="auto">
          <a:xfrm>
            <a:off x="611560" y="620688"/>
            <a:ext cx="800303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19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049852" y="56087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solidFill>
                  <a:schemeClr val="accent2">
                    <a:lumMod val="75000"/>
                  </a:schemeClr>
                </a:solidFill>
              </a:rPr>
              <a:t>Página 32 </a:t>
            </a:r>
            <a:endParaRPr lang="es-C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19807" r="23883" b="18655"/>
          <a:stretch/>
        </p:blipFill>
        <p:spPr bwMode="auto">
          <a:xfrm>
            <a:off x="251520" y="1268760"/>
            <a:ext cx="8320248" cy="45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H="1">
            <a:off x="2267744" y="3789040"/>
            <a:ext cx="216024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555776" y="3789040"/>
            <a:ext cx="36004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835696" y="407707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5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735796" y="404480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5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19672" y="45416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5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955206" y="453957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5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1979712" y="4446404"/>
            <a:ext cx="0" cy="155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022535" y="4414138"/>
            <a:ext cx="0" cy="155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547664" y="50038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25</a:t>
            </a:r>
            <a:endParaRPr lang="es-CL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429762" y="50038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25</a:t>
            </a:r>
            <a:endParaRPr lang="es-CL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275856" y="497161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50</a:t>
            </a:r>
            <a:endParaRPr lang="es-CL" dirty="0"/>
          </a:p>
        </p:txBody>
      </p:sp>
      <p:sp>
        <p:nvSpPr>
          <p:cNvPr id="25" name="24 Flecha circular"/>
          <p:cNvSpPr/>
          <p:nvPr/>
        </p:nvSpPr>
        <p:spPr>
          <a:xfrm>
            <a:off x="2037756" y="4455139"/>
            <a:ext cx="360040" cy="39488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7" name="26 Flecha circular"/>
          <p:cNvSpPr/>
          <p:nvPr/>
        </p:nvSpPr>
        <p:spPr>
          <a:xfrm>
            <a:off x="3265999" y="4426537"/>
            <a:ext cx="360040" cy="39488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64088" y="238575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Debes pensar en dos números que sumen </a:t>
            </a:r>
            <a:r>
              <a:rPr lang="es-CL" dirty="0" smtClean="0">
                <a:solidFill>
                  <a:srgbClr val="FF0000"/>
                </a:solidFill>
              </a:rPr>
              <a:t>9 </a:t>
            </a:r>
          </a:p>
          <a:p>
            <a:r>
              <a:rPr lang="es-CL" dirty="0" smtClean="0">
                <a:solidFill>
                  <a:srgbClr val="FF0000"/>
                </a:solidFill>
              </a:rPr>
              <a:t>Ejemplo </a:t>
            </a:r>
            <a:r>
              <a:rPr lang="es-CL" dirty="0" smtClean="0"/>
              <a:t>3 + 6</a:t>
            </a:r>
            <a:r>
              <a:rPr lang="es-CL" dirty="0" smtClean="0">
                <a:solidFill>
                  <a:srgbClr val="FF0000"/>
                </a:solidFill>
              </a:rPr>
              <a:t> 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0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4617" r="29722" b="10447"/>
          <a:stretch/>
        </p:blipFill>
        <p:spPr bwMode="auto">
          <a:xfrm>
            <a:off x="323528" y="836711"/>
            <a:ext cx="8102991" cy="548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131840" y="566825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/>
                </a:solidFill>
              </a:rPr>
              <a:t>Aquí se debe buscar tres formas de descomposición. 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14127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/>
                </a:solidFill>
              </a:rPr>
              <a:t>Ejemplo . 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5696" y="25556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54 </a:t>
            </a:r>
            <a:endParaRPr lang="es-CL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879812" y="2561367"/>
            <a:ext cx="50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00" b="1" dirty="0" smtClean="0"/>
              <a:t>: </a:t>
            </a:r>
            <a:endParaRPr lang="es-CL" sz="25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70967" y="2485966"/>
            <a:ext cx="50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00" b="1" dirty="0"/>
              <a:t>9</a:t>
            </a:r>
            <a:r>
              <a:rPr lang="es-CL" sz="2500" b="1" dirty="0" smtClean="0"/>
              <a:t> </a:t>
            </a:r>
            <a:endParaRPr lang="es-CL" sz="25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3527" y="3789040"/>
            <a:ext cx="30313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/>
                </a:solidFill>
              </a:rPr>
              <a:t>El número 54 se puede descomponer en: </a:t>
            </a:r>
          </a:p>
          <a:p>
            <a:r>
              <a:rPr lang="es-CL" dirty="0" smtClean="0">
                <a:solidFill>
                  <a:schemeClr val="tx2"/>
                </a:solidFill>
              </a:rPr>
              <a:t>18 + 18 + 18  </a:t>
            </a:r>
          </a:p>
          <a:p>
            <a:r>
              <a:rPr lang="es-CL" dirty="0" smtClean="0">
                <a:solidFill>
                  <a:schemeClr val="tx2"/>
                </a:solidFill>
              </a:rPr>
              <a:t>Entonces : </a:t>
            </a:r>
          </a:p>
          <a:p>
            <a:r>
              <a:rPr lang="es-CL" dirty="0" smtClean="0">
                <a:solidFill>
                  <a:schemeClr val="tx2"/>
                </a:solidFill>
              </a:rPr>
              <a:t>(18 + 18 +18 ) : 9</a:t>
            </a:r>
          </a:p>
          <a:p>
            <a:r>
              <a:rPr lang="es-CL" dirty="0" smtClean="0">
                <a:solidFill>
                  <a:schemeClr val="tx2"/>
                </a:solidFill>
              </a:rPr>
              <a:t>2 + 2 +2 = 6 </a:t>
            </a:r>
          </a:p>
          <a:p>
            <a:r>
              <a:rPr lang="es-CL" dirty="0" smtClean="0">
                <a:solidFill>
                  <a:schemeClr val="tx2"/>
                </a:solidFill>
              </a:rPr>
              <a:t>________</a:t>
            </a:r>
          </a:p>
          <a:p>
            <a:r>
              <a:rPr lang="es-CL" dirty="0" smtClean="0">
                <a:solidFill>
                  <a:schemeClr val="tx2"/>
                </a:solidFill>
              </a:rPr>
              <a:t>54 : 9 = 6 </a:t>
            </a:r>
          </a:p>
          <a:p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41681" y="198884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18  </a:t>
            </a:r>
            <a:endParaRPr lang="es-CL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850839" y="198884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18  </a:t>
            </a:r>
            <a:endParaRPr lang="es-CL" sz="20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828346" y="200102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18  </a:t>
            </a:r>
            <a:endParaRPr lang="es-CL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841681" y="305061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2</a:t>
            </a:r>
            <a:r>
              <a:rPr lang="es-CL" sz="2000" b="1" dirty="0" smtClean="0"/>
              <a:t> </a:t>
            </a:r>
            <a:endParaRPr lang="es-CL" sz="20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879812" y="30396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2</a:t>
            </a:r>
            <a:r>
              <a:rPr lang="es-CL" sz="2000" b="1" dirty="0" smtClean="0"/>
              <a:t> </a:t>
            </a:r>
            <a:endParaRPr lang="es-CL" sz="2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870967" y="305061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2</a:t>
            </a:r>
            <a:r>
              <a:rPr lang="es-CL" sz="2000" b="1" dirty="0" smtClean="0"/>
              <a:t> 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190534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15192" r="4745" b="44746"/>
          <a:stretch/>
        </p:blipFill>
        <p:spPr bwMode="auto">
          <a:xfrm>
            <a:off x="107504" y="1124744"/>
            <a:ext cx="8734643" cy="523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orazón"/>
          <p:cNvSpPr/>
          <p:nvPr/>
        </p:nvSpPr>
        <p:spPr>
          <a:xfrm>
            <a:off x="899592" y="2636912"/>
            <a:ext cx="1152128" cy="936104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orazón"/>
          <p:cNvSpPr/>
          <p:nvPr/>
        </p:nvSpPr>
        <p:spPr>
          <a:xfrm>
            <a:off x="6876256" y="2564904"/>
            <a:ext cx="1512168" cy="1080120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CuadroTexto"/>
          <p:cNvSpPr txBox="1"/>
          <p:nvPr/>
        </p:nvSpPr>
        <p:spPr>
          <a:xfrm>
            <a:off x="3275856" y="548679"/>
            <a:ext cx="2844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dirty="0" smtClean="0"/>
              <a:t>30 + 12 = 42 </a:t>
            </a:r>
            <a:endParaRPr lang="es-CL" sz="3000" dirty="0"/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1331640" y="1102677"/>
            <a:ext cx="4104456" cy="15342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3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54186" r="4745" b="31454"/>
          <a:stretch/>
        </p:blipFill>
        <p:spPr bwMode="auto">
          <a:xfrm>
            <a:off x="215468" y="332656"/>
            <a:ext cx="8734643" cy="23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IHMC Public Cm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3" b="33093"/>
          <a:stretch/>
        </p:blipFill>
        <p:spPr bwMode="auto">
          <a:xfrm>
            <a:off x="207265" y="2348880"/>
            <a:ext cx="3420428" cy="242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3" b="59779"/>
          <a:stretch/>
        </p:blipFill>
        <p:spPr bwMode="auto">
          <a:xfrm>
            <a:off x="207265" y="4778692"/>
            <a:ext cx="3420428" cy="146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2511521" y="2620369"/>
            <a:ext cx="111617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Elipse"/>
          <p:cNvSpPr/>
          <p:nvPr/>
        </p:nvSpPr>
        <p:spPr>
          <a:xfrm>
            <a:off x="1386530" y="2636912"/>
            <a:ext cx="111617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845562" y="3789040"/>
            <a:ext cx="111617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251520" y="2636912"/>
            <a:ext cx="111617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Elipse"/>
          <p:cNvSpPr/>
          <p:nvPr/>
        </p:nvSpPr>
        <p:spPr>
          <a:xfrm>
            <a:off x="1979712" y="3789040"/>
            <a:ext cx="111617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Elipse"/>
          <p:cNvSpPr/>
          <p:nvPr/>
        </p:nvSpPr>
        <p:spPr>
          <a:xfrm>
            <a:off x="307975" y="4956536"/>
            <a:ext cx="111617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1419016" y="5034361"/>
            <a:ext cx="111617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Elipse"/>
          <p:cNvSpPr/>
          <p:nvPr/>
        </p:nvSpPr>
        <p:spPr>
          <a:xfrm>
            <a:off x="2537798" y="5025911"/>
            <a:ext cx="111617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2222013" y="1592641"/>
            <a:ext cx="873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8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283968" y="278092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Puedes usar material concreto para resolver las primeras divisiones, busca porotos, piedras pequeñas, lápices, etc. </a:t>
            </a:r>
          </a:p>
          <a:p>
            <a:pPr algn="just"/>
            <a:r>
              <a:rPr lang="es-CL" sz="2400" dirty="0" smtClean="0"/>
              <a:t>Y realiza los diversos agrupamientos.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105467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891</TotalTime>
  <Words>272</Words>
  <Application>Microsoft Office PowerPoint</Application>
  <PresentationFormat>Presentación en pantalla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Claridad</vt:lpstr>
      <vt:lpstr>Ejemplos para desarrollar las actividades del texto escolar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38</cp:revision>
  <dcterms:created xsi:type="dcterms:W3CDTF">2020-05-06T04:20:23Z</dcterms:created>
  <dcterms:modified xsi:type="dcterms:W3CDTF">2020-05-07T13:57:05Z</dcterms:modified>
</cp:coreProperties>
</file>